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68" r:id="rId6"/>
    <p:sldId id="259" r:id="rId7"/>
    <p:sldId id="260" r:id="rId8"/>
    <p:sldId id="261" r:id="rId9"/>
    <p:sldId id="271" r:id="rId10"/>
    <p:sldId id="270" r:id="rId11"/>
    <p:sldId id="262" r:id="rId12"/>
    <p:sldId id="269" r:id="rId13"/>
    <p:sldId id="263" r:id="rId14"/>
    <p:sldId id="264" r:id="rId15"/>
    <p:sldId id="265" r:id="rId16"/>
    <p:sldId id="266" r:id="rId17"/>
    <p:sldId id="274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1FC2-BC17-40F1-985A-A96F84D01375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3A4D-C3DE-4A2D-AA59-2E074772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?id=890941&amp;sub=1337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rgbClr val="FF0000"/>
                </a:solidFill>
              </a:rPr>
              <a:t>Система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независимой оценки качества образования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на </a:t>
            </a:r>
            <a:r>
              <a:rPr lang="ru-RU" b="1" i="1" dirty="0" smtClean="0">
                <a:solidFill>
                  <a:srgbClr val="FF0000"/>
                </a:solidFill>
              </a:rPr>
              <a:t>муниципальном уровне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929330"/>
            <a:ext cx="6400800" cy="109526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НОКО (ст. 95.2 ФЗ-273)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независимая оценка </a:t>
            </a:r>
            <a:r>
              <a:rPr lang="ru-RU" dirty="0">
                <a:solidFill>
                  <a:srgbClr val="7030A0"/>
                </a:solidFill>
              </a:rPr>
              <a:t>качества подготовки </a:t>
            </a:r>
            <a:r>
              <a:rPr lang="ru-RU" dirty="0" smtClean="0">
                <a:solidFill>
                  <a:srgbClr val="7030A0"/>
                </a:solidFill>
              </a:rPr>
              <a:t>обучающихся;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независимая </a:t>
            </a:r>
            <a:r>
              <a:rPr lang="ru-RU" dirty="0">
                <a:solidFill>
                  <a:srgbClr val="7030A0"/>
                </a:solidFill>
              </a:rPr>
              <a:t>оценку качества образовательной </a:t>
            </a:r>
            <a:r>
              <a:rPr lang="ru-RU" dirty="0" smtClean="0">
                <a:solidFill>
                  <a:srgbClr val="7030A0"/>
                </a:solidFill>
              </a:rPr>
              <a:t>деятельности организаций</a:t>
            </a:r>
            <a:r>
              <a:rPr lang="ru-RU" dirty="0">
                <a:solidFill>
                  <a:srgbClr val="7030A0"/>
                </a:solidFill>
              </a:rPr>
              <a:t>, осуществляющих образовательную </a:t>
            </a:r>
            <a:r>
              <a:rPr lang="ru-RU" dirty="0" smtClean="0">
                <a:solidFill>
                  <a:srgbClr val="7030A0"/>
                </a:solidFill>
              </a:rPr>
              <a:t>деятельность (далее –НОКОД).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НОКОД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rgbClr val="7030A0"/>
                </a:solidFill>
              </a:rPr>
              <a:t>открытость и доступность информации об организациях,  осуществляющих   образовательную деятельность;   </a:t>
            </a:r>
          </a:p>
          <a:p>
            <a:pPr lvl="0"/>
            <a:r>
              <a:rPr lang="ru-RU" dirty="0">
                <a:solidFill>
                  <a:srgbClr val="7030A0"/>
                </a:solidFill>
              </a:rPr>
              <a:t>комфортность   условий,   в   которых      осуществляется  образовательная    деятельность;    </a:t>
            </a:r>
          </a:p>
          <a:p>
            <a:pPr lvl="0"/>
            <a:r>
              <a:rPr lang="ru-RU" dirty="0">
                <a:solidFill>
                  <a:srgbClr val="7030A0"/>
                </a:solidFill>
              </a:rPr>
              <a:t>доброжелательность,       вежливость, компетентность работников; </a:t>
            </a:r>
          </a:p>
          <a:p>
            <a:r>
              <a:rPr lang="ru-RU" dirty="0">
                <a:solidFill>
                  <a:srgbClr val="7030A0"/>
                </a:solidFill>
              </a:rPr>
              <a:t>удовлетворенность  качеством   образовательной деятельности организаций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Показатели НОКОД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(приказ </a:t>
            </a:r>
            <a:r>
              <a:rPr lang="ru-RU" sz="2700" dirty="0" err="1" smtClean="0"/>
              <a:t>Минобрнауки</a:t>
            </a:r>
            <a:r>
              <a:rPr lang="ru-RU" sz="2700" dirty="0" smtClean="0"/>
              <a:t> России от 5.12.2014 № 1547)</a:t>
            </a:r>
            <a:endParaRPr lang="ru-RU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84543"/>
            <a:ext cx="8229600" cy="395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повышение </a:t>
            </a:r>
            <a:r>
              <a:rPr lang="ru-RU" dirty="0">
                <a:solidFill>
                  <a:srgbClr val="7030A0"/>
                </a:solidFill>
              </a:rPr>
              <a:t>качества образования  через получение, анализ и распространение информации об удовлетворенности потребителями  качеством  образовательной деятельности образовательных организаций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Функции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4292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Определение </a:t>
            </a:r>
            <a:r>
              <a:rPr lang="ru-RU" sz="2000" dirty="0">
                <a:solidFill>
                  <a:srgbClr val="7030A0"/>
                </a:solidFill>
              </a:rPr>
              <a:t>соответствия </a:t>
            </a:r>
            <a:r>
              <a:rPr lang="ru-RU" sz="2000" dirty="0" smtClean="0">
                <a:solidFill>
                  <a:srgbClr val="7030A0"/>
                </a:solidFill>
              </a:rPr>
              <a:t>образования </a:t>
            </a:r>
            <a:r>
              <a:rPr lang="ru-RU" sz="2000" dirty="0">
                <a:solidFill>
                  <a:srgbClr val="7030A0"/>
                </a:solidFill>
              </a:rPr>
              <a:t>потребностям физических и юридических лиц, в интересах которых осуществляется образовательная деятельность;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 Ориентирование </a:t>
            </a:r>
            <a:r>
              <a:rPr lang="ru-RU" sz="2000" dirty="0">
                <a:solidFill>
                  <a:srgbClr val="7030A0"/>
                </a:solidFill>
              </a:rPr>
              <a:t>потребителей образовательных услуг при выборе образовательной организации (программы) для получения образования, соответствующего их интересам, потребностям и возможностям;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Обеспечение </a:t>
            </a:r>
            <a:r>
              <a:rPr lang="ru-RU" sz="2000" dirty="0">
                <a:solidFill>
                  <a:srgbClr val="7030A0"/>
                </a:solidFill>
              </a:rPr>
              <a:t>открытости и доступности информации о деятельности организаций, осуществляющих образовательную деятельность;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 Обеспечение </a:t>
            </a:r>
            <a:r>
              <a:rPr lang="ru-RU" sz="2000" dirty="0">
                <a:solidFill>
                  <a:srgbClr val="7030A0"/>
                </a:solidFill>
              </a:rPr>
              <a:t>различных заинтересованных групп пользователей </a:t>
            </a:r>
            <a:r>
              <a:rPr lang="ru-RU" sz="2000" dirty="0" smtClean="0">
                <a:solidFill>
                  <a:srgbClr val="7030A0"/>
                </a:solidFill>
              </a:rPr>
              <a:t>достоверной </a:t>
            </a:r>
            <a:r>
              <a:rPr lang="ru-RU" sz="2000" dirty="0">
                <a:solidFill>
                  <a:srgbClr val="7030A0"/>
                </a:solidFill>
              </a:rPr>
              <a:t>информацией, охватывающей различные аспекты деятельности образовательных организаций, для обоснованного принятия управленческих решений, мер повышения качества образовательных услуг, разработки программ;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Повышение </a:t>
            </a:r>
            <a:r>
              <a:rPr lang="ru-RU" sz="2000" dirty="0">
                <a:solidFill>
                  <a:srgbClr val="7030A0"/>
                </a:solidFill>
              </a:rPr>
              <a:t>конкурентоспособности организаций, осуществляющих образовательную деятельность, и реализуемых ими образовательных программ.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Периодичность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Независимая  </a:t>
            </a:r>
            <a:r>
              <a:rPr lang="ru-RU" dirty="0">
                <a:solidFill>
                  <a:srgbClr val="7030A0"/>
                </a:solidFill>
              </a:rPr>
              <a:t>оценка  качества   образовательной     деятельности организаций,  организуемая  общественными  советами  по  ее   проведению, проводится </a:t>
            </a:r>
            <a:r>
              <a:rPr lang="ru-RU" b="1" dirty="0">
                <a:solidFill>
                  <a:srgbClr val="7030A0"/>
                </a:solidFill>
              </a:rPr>
              <a:t>не чаще чем один раз в год и не реже чем один раз в три года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solidFill>
                  <a:srgbClr val="7030A0"/>
                </a:solidFill>
              </a:rPr>
              <a:t>Формирование общественного совета по НОКОД </a:t>
            </a:r>
            <a:r>
              <a:rPr lang="ru-RU" dirty="0" smtClean="0">
                <a:solidFill>
                  <a:srgbClr val="7030A0"/>
                </a:solidFill>
              </a:rPr>
              <a:t>(положение об общественном совете)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Состав общественного совета: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не менее 5 человек,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п</a:t>
            </a:r>
            <a:r>
              <a:rPr lang="ru-RU" dirty="0" smtClean="0">
                <a:solidFill>
                  <a:srgbClr val="7030A0"/>
                </a:solidFill>
              </a:rPr>
              <a:t>реимущественно представители общественных организаций,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исключение конфликта интересов,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организация деятельности на общественных началах,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и</a:t>
            </a:r>
            <a:r>
              <a:rPr lang="ru-RU" dirty="0" smtClean="0">
                <a:solidFill>
                  <a:srgbClr val="7030A0"/>
                </a:solidFill>
              </a:rPr>
              <a:t>нформация о деятельности общественного совета размещается на сайте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Полномочия общественного совета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определение  периодичности </a:t>
            </a:r>
            <a:r>
              <a:rPr lang="ru-RU" dirty="0">
                <a:solidFill>
                  <a:srgbClr val="7030A0"/>
                </a:solidFill>
              </a:rPr>
              <a:t>и </a:t>
            </a:r>
            <a:r>
              <a:rPr lang="ru-RU" dirty="0" smtClean="0">
                <a:solidFill>
                  <a:srgbClr val="7030A0"/>
                </a:solidFill>
              </a:rPr>
              <a:t>перечня </a:t>
            </a:r>
            <a:r>
              <a:rPr lang="ru-RU" dirty="0">
                <a:solidFill>
                  <a:srgbClr val="7030A0"/>
                </a:solidFill>
              </a:rPr>
              <a:t>организаций,  осуществляющих   образовательную деятельность,  в  отношении  которых  будет проводиться  независимая     оценка;</a:t>
            </a:r>
          </a:p>
          <a:p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формирование  предложений </a:t>
            </a:r>
            <a:r>
              <a:rPr lang="ru-RU" dirty="0">
                <a:solidFill>
                  <a:srgbClr val="7030A0"/>
                </a:solidFill>
              </a:rPr>
              <a:t>для разработки  технического  задания   для организации, которая осуществит  сбор, обобщение и анализ информации   </a:t>
            </a:r>
            <a:r>
              <a:rPr lang="ru-RU" dirty="0" smtClean="0">
                <a:solidFill>
                  <a:srgbClr val="7030A0"/>
                </a:solidFill>
              </a:rPr>
              <a:t>о качестве </a:t>
            </a:r>
            <a:r>
              <a:rPr lang="ru-RU" dirty="0">
                <a:solidFill>
                  <a:srgbClr val="7030A0"/>
                </a:solidFill>
              </a:rPr>
              <a:t>образовательной деятельности </a:t>
            </a:r>
            <a:r>
              <a:rPr lang="ru-RU" dirty="0" smtClean="0">
                <a:solidFill>
                  <a:srgbClr val="7030A0"/>
                </a:solidFill>
              </a:rPr>
              <a:t>организаций,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рассмотрение </a:t>
            </a:r>
            <a:r>
              <a:rPr lang="ru-RU" dirty="0">
                <a:solidFill>
                  <a:srgbClr val="7030A0"/>
                </a:solidFill>
              </a:rPr>
              <a:t>проектов документации о закупках работ</a:t>
            </a:r>
            <a:r>
              <a:rPr lang="ru-RU" dirty="0" smtClean="0">
                <a:solidFill>
                  <a:srgbClr val="7030A0"/>
                </a:solidFill>
              </a:rPr>
              <a:t>, услуг</a:t>
            </a:r>
            <a:r>
              <a:rPr lang="ru-RU" dirty="0">
                <a:solidFill>
                  <a:srgbClr val="7030A0"/>
                </a:solidFill>
              </a:rPr>
              <a:t>, а также  проектов   муниципального   контрактов</a:t>
            </a:r>
            <a:r>
              <a:rPr lang="ru-RU" dirty="0" smtClean="0">
                <a:solidFill>
                  <a:srgbClr val="7030A0"/>
                </a:solidFill>
              </a:rPr>
              <a:t>, заключаемых </a:t>
            </a:r>
            <a:r>
              <a:rPr lang="ru-RU" dirty="0">
                <a:solidFill>
                  <a:srgbClr val="7030A0"/>
                </a:solidFill>
              </a:rPr>
              <a:t>в  сфере  образования;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дополнение при  </a:t>
            </a:r>
            <a:r>
              <a:rPr lang="ru-RU" dirty="0">
                <a:solidFill>
                  <a:srgbClr val="7030A0"/>
                </a:solidFill>
              </a:rPr>
              <a:t>необходимости,   </a:t>
            </a:r>
            <a:r>
              <a:rPr lang="ru-RU" dirty="0" smtClean="0">
                <a:solidFill>
                  <a:srgbClr val="7030A0"/>
                </a:solidFill>
              </a:rPr>
              <a:t>критериев </a:t>
            </a:r>
            <a:r>
              <a:rPr lang="ru-RU" dirty="0">
                <a:solidFill>
                  <a:srgbClr val="7030A0"/>
                </a:solidFill>
              </a:rPr>
              <a:t>и </a:t>
            </a:r>
            <a:r>
              <a:rPr lang="ru-RU" dirty="0" smtClean="0">
                <a:solidFill>
                  <a:srgbClr val="7030A0"/>
                </a:solidFill>
              </a:rPr>
              <a:t>показателей </a:t>
            </a:r>
            <a:r>
              <a:rPr lang="ru-RU" dirty="0">
                <a:solidFill>
                  <a:srgbClr val="7030A0"/>
                </a:solidFill>
              </a:rPr>
              <a:t>оценки     качества образовательной деятельности организаций;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проведение независимой оценки </a:t>
            </a:r>
            <a:r>
              <a:rPr lang="ru-RU" dirty="0">
                <a:solidFill>
                  <a:srgbClr val="7030A0"/>
                </a:solidFill>
              </a:rPr>
              <a:t>качества образовательной деятельности организаций с учетом информации, представленной оператором;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представление в </a:t>
            </a:r>
            <a:r>
              <a:rPr lang="ru-RU" dirty="0">
                <a:solidFill>
                  <a:srgbClr val="7030A0"/>
                </a:solidFill>
              </a:rPr>
              <a:t>органы     </a:t>
            </a:r>
            <a:r>
              <a:rPr lang="ru-RU" dirty="0" smtClean="0">
                <a:solidFill>
                  <a:srgbClr val="7030A0"/>
                </a:solidFill>
              </a:rPr>
              <a:t>местного самоуправления результатов </a:t>
            </a:r>
            <a:r>
              <a:rPr lang="ru-RU" dirty="0">
                <a:solidFill>
                  <a:srgbClr val="7030A0"/>
                </a:solidFill>
              </a:rPr>
              <a:t>независимой  оценки  качества   </a:t>
            </a:r>
            <a:r>
              <a:rPr lang="ru-RU" dirty="0" smtClean="0">
                <a:solidFill>
                  <a:srgbClr val="7030A0"/>
                </a:solidFill>
              </a:rPr>
              <a:t>образовательной деятельности  </a:t>
            </a:r>
            <a:r>
              <a:rPr lang="ru-RU" dirty="0">
                <a:solidFill>
                  <a:srgbClr val="7030A0"/>
                </a:solidFill>
              </a:rPr>
              <a:t>организаций,  а  также  предложения   об       улучшении </a:t>
            </a:r>
            <a:r>
              <a:rPr lang="ru-RU" dirty="0" smtClean="0">
                <a:solidFill>
                  <a:srgbClr val="7030A0"/>
                </a:solidFill>
              </a:rPr>
              <a:t>их деятельности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285860"/>
          <a:ext cx="8143930" cy="4956681"/>
        </p:xfrm>
        <a:graphic>
          <a:graphicData uri="http://schemas.openxmlformats.org/drawingml/2006/table">
            <a:tbl>
              <a:tblPr/>
              <a:tblGrid>
                <a:gridCol w="461263"/>
                <a:gridCol w="6007417"/>
                <a:gridCol w="1675250"/>
              </a:tblGrid>
              <a:tr h="711955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1. Открытость и доступность информации об организациях, осуществляющих образовательную деятельность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02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Полнота и актуальность информации об организации и ее деятельности на официальном сайте в сети Интернет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(для государственных (муниципальных) организаций - информации, размещенной, в том числе на официальном сайте в сети Интернет </a:t>
                      </a:r>
                      <a:r>
                        <a:rPr lang="ru-RU" sz="1800" u="none" strike="noStrike" dirty="0" err="1">
                          <a:solidFill>
                            <a:srgbClr val="106B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www.bus.gov.ru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сведений о педагогических работниках организации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93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 взаимодействия с получателями образовательных услуг по телефону, по электронной почте, с помощью электронных сервисов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 сведений о ходе рассмотрения обращений граждан, поступивших в организацию от получателей образовательных  услуг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5" y="785792"/>
          <a:ext cx="8429683" cy="5664312"/>
        </p:xfrm>
        <a:graphic>
          <a:graphicData uri="http://schemas.openxmlformats.org/drawingml/2006/table">
            <a:tbl>
              <a:tblPr/>
              <a:tblGrid>
                <a:gridCol w="477448"/>
                <a:gridCol w="6218204"/>
                <a:gridCol w="1734031"/>
              </a:tblGrid>
              <a:tr h="669732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2. Комфортность условий, в которых осуществляется образовательная деятельность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и информационное обеспечение образовательной организации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необходимых условий для охраны и укрепления здоровья, организации питания обучающихся.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для индивидуальной работы с обучающимися.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дополнительных образовательных программ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возможности развития творческих способностей и интересов обучающихся, включая их участие в конкурсах и олимпиадах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возможности оказания психолого-педагогической, медицинской и социальной помощи обучающимся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условий организации обучения и воспитания обучающихся с ограниченными возможностями здоровья и инвалидов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2293016" y="1643974"/>
            <a:ext cx="4515041" cy="3744416"/>
            <a:chOff x="1763688" y="1196752"/>
            <a:chExt cx="4515041" cy="374441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275856" y="2348893"/>
              <a:ext cx="1610303" cy="11672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Система </a:t>
              </a:r>
            </a:p>
            <a:p>
              <a:pPr algn="ctr"/>
              <a:r>
                <a:rPr lang="ru-RU" dirty="0" smtClean="0"/>
                <a:t>НОКО</a:t>
              </a:r>
              <a:endParaRPr lang="ru-RU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763688" y="2441731"/>
              <a:ext cx="1728192" cy="1512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941943" y="3284984"/>
              <a:ext cx="1944216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Инструменты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550537" y="2708920"/>
              <a:ext cx="1728192" cy="1512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Объекты</a:t>
              </a:r>
            </a:p>
            <a:p>
              <a:pPr algn="ctr"/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139951" y="1340768"/>
              <a:ext cx="1728192" cy="1512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Организационная структура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55776" y="1196752"/>
              <a:ext cx="1728192" cy="1512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Нормативный компонент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331640" y="40466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Система НОКО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61917" y="3385237"/>
            <a:ext cx="119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Участники</a:t>
            </a:r>
          </a:p>
        </p:txBody>
      </p:sp>
    </p:spTree>
    <p:extLst>
      <p:ext uri="{BB962C8B-B14F-4D97-AF65-F5344CB8AC3E}">
        <p14:creationId xmlns="" xmlns:p14="http://schemas.microsoft.com/office/powerpoint/2010/main" val="1689827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857231"/>
          <a:ext cx="8072495" cy="4741394"/>
        </p:xfrm>
        <a:graphic>
          <a:graphicData uri="http://schemas.openxmlformats.org/drawingml/2006/table">
            <a:tbl>
              <a:tblPr/>
              <a:tblGrid>
                <a:gridCol w="457218"/>
                <a:gridCol w="5954721"/>
                <a:gridCol w="1660556"/>
              </a:tblGrid>
              <a:tr h="450716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3. Доброжелательность, вежливость, компетентность работников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927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Доброжелательность и вежливость работников образовательной организации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7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Компетентность работников образовательной организации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74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4. Удовлетворенность качеством образовательной деятельности организаций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927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Удовлетворение материально-техническим обеспечением организации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7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качеством образовательных услуг, предоставляемых организацией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7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Готовность рекомендовать организацию родственникам и знакомым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 0–10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Выбор оператора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конкурсная основа выбора;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о</a:t>
            </a:r>
            <a:r>
              <a:rPr lang="ru-RU" dirty="0" smtClean="0">
                <a:solidFill>
                  <a:srgbClr val="7030A0"/>
                </a:solidFill>
              </a:rPr>
              <a:t>пыт проведения оценочных процедур;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адровое и техническое обеспечение оператора;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Виды работ, которые могут входить в техническое задание для оператора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разработка </a:t>
            </a:r>
            <a:r>
              <a:rPr lang="ru-RU" dirty="0">
                <a:solidFill>
                  <a:srgbClr val="7030A0"/>
                </a:solidFill>
              </a:rPr>
              <a:t>методики и инструментария проведения оценки;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сбор </a:t>
            </a:r>
            <a:r>
              <a:rPr lang="ru-RU" dirty="0">
                <a:solidFill>
                  <a:srgbClr val="7030A0"/>
                </a:solidFill>
              </a:rPr>
              <a:t>и обобщение данных, полученных в ходе НОКОД, формирование баз данных;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обработка </a:t>
            </a:r>
            <a:r>
              <a:rPr lang="ru-RU" dirty="0">
                <a:solidFill>
                  <a:srgbClr val="7030A0"/>
                </a:solidFill>
              </a:rPr>
              <a:t>и анализ информации, полученной в ходе </a:t>
            </a:r>
            <a:r>
              <a:rPr lang="ru-RU" dirty="0" smtClean="0">
                <a:solidFill>
                  <a:srgbClr val="7030A0"/>
                </a:solidFill>
              </a:rPr>
              <a:t>НОКОД;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распространение </a:t>
            </a:r>
            <a:r>
              <a:rPr lang="ru-RU" dirty="0">
                <a:solidFill>
                  <a:srgbClr val="7030A0"/>
                </a:solidFill>
              </a:rPr>
              <a:t>(публикация, организация обсуждения и др.) </a:t>
            </a:r>
            <a:r>
              <a:rPr lang="ru-RU" dirty="0" smtClean="0">
                <a:solidFill>
                  <a:srgbClr val="7030A0"/>
                </a:solidFill>
              </a:rPr>
              <a:t>результатов НОКОД.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Организация НОКОД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Рассмотрение информации общественным советом: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формирование предложений по улучшению деятельности ОО,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направление выработанных предложений в органы местного самоуправления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Деятельность ОО, прошедших НОКОД: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р</a:t>
            </a:r>
            <a:r>
              <a:rPr lang="ru-RU" dirty="0" smtClean="0">
                <a:solidFill>
                  <a:srgbClr val="7030A0"/>
                </a:solidFill>
              </a:rPr>
              <a:t>азработка планов (программ) улучшения деятельности ОО и согласование их с органом управления,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реализация планов (программ) улучшения деятельности ОО,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принятие управленческих решений.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НОКОД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Размещение информации о результатах НОКОД на сайте </a:t>
            </a:r>
            <a:r>
              <a:rPr lang="en-US" dirty="0" smtClean="0">
                <a:hlinkClick r:id="rId2"/>
              </a:rPr>
              <a:t>www.bus.gov.ru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Нормативные правовые основания </a:t>
            </a:r>
            <a:r>
              <a:rPr lang="ru-RU" b="1" dirty="0" smtClean="0">
                <a:solidFill>
                  <a:srgbClr val="7030A0"/>
                </a:solidFill>
              </a:rPr>
              <a:t> НОКО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15352" cy="5143536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>
                <a:solidFill>
                  <a:srgbClr val="0070C0"/>
                </a:solidFill>
              </a:rPr>
              <a:t>Федеральный закон от 9 февраля 2009 года №  8-ФЗ «Об обеспечении доступа к информации о деятельности государственных органов и органов местного самоуправления»;</a:t>
            </a:r>
          </a:p>
          <a:p>
            <a:r>
              <a:rPr lang="ru-RU" sz="5500" dirty="0" smtClean="0">
                <a:solidFill>
                  <a:srgbClr val="0070C0"/>
                </a:solidFill>
              </a:rPr>
              <a:t>Федеральный </a:t>
            </a:r>
            <a:r>
              <a:rPr lang="ru-RU" sz="5500" dirty="0">
                <a:solidFill>
                  <a:srgbClr val="0070C0"/>
                </a:solidFill>
              </a:rPr>
              <a:t>закон от 29 декабря 2012 года № 273-ФЗ «Об образовании в Российской Федерации</a:t>
            </a:r>
            <a:r>
              <a:rPr lang="ru-RU" sz="5500" dirty="0" smtClean="0">
                <a:solidFill>
                  <a:srgbClr val="0070C0"/>
                </a:solidFill>
              </a:rPr>
              <a:t>»;</a:t>
            </a:r>
            <a:endParaRPr lang="ru-RU" sz="5500" dirty="0">
              <a:solidFill>
                <a:srgbClr val="0070C0"/>
              </a:solidFill>
            </a:endParaRPr>
          </a:p>
          <a:p>
            <a:r>
              <a:rPr lang="ru-RU" sz="5500" dirty="0" smtClean="0">
                <a:solidFill>
                  <a:srgbClr val="0070C0"/>
                </a:solidFill>
              </a:rPr>
              <a:t>Федеральный </a:t>
            </a:r>
            <a:r>
              <a:rPr lang="ru-RU" sz="5500" dirty="0">
                <a:solidFill>
                  <a:srgbClr val="0070C0"/>
                </a:solidFill>
              </a:rPr>
              <a:t>закон от 21 июля 2014 г. </a:t>
            </a:r>
            <a:r>
              <a:rPr lang="ru-RU" sz="5500" dirty="0" smtClean="0">
                <a:solidFill>
                  <a:srgbClr val="0070C0"/>
                </a:solidFill>
              </a:rPr>
              <a:t>№ </a:t>
            </a:r>
            <a:r>
              <a:rPr lang="ru-RU" sz="5500" dirty="0">
                <a:solidFill>
                  <a:srgbClr val="0070C0"/>
                </a:solidFill>
              </a:rPr>
              <a:t>256-ФЗ </a:t>
            </a:r>
            <a:r>
              <a:rPr lang="ru-RU" sz="5500" dirty="0" smtClean="0">
                <a:solidFill>
                  <a:srgbClr val="0070C0"/>
                </a:solidFill>
              </a:rPr>
              <a:t>«О </a:t>
            </a:r>
            <a:r>
              <a:rPr lang="ru-RU" sz="5500" dirty="0">
                <a:solidFill>
                  <a:srgbClr val="0070C0"/>
                </a:solidFill>
              </a:rPr>
              <a:t>внесении изменений в отдельные законодательные акты Российской Федерации по вопросам проведения  независимой оценки качества оказания услуг организациями в сфере культуры, социального обслуживания, охраны здоровья и </a:t>
            </a:r>
            <a:r>
              <a:rPr lang="ru-RU" sz="5500" dirty="0" smtClean="0">
                <a:solidFill>
                  <a:srgbClr val="0070C0"/>
                </a:solidFill>
              </a:rPr>
              <a:t>образования»;</a:t>
            </a:r>
          </a:p>
          <a:p>
            <a:r>
              <a:rPr lang="ru-RU" sz="5500" dirty="0" smtClean="0">
                <a:solidFill>
                  <a:srgbClr val="0070C0"/>
                </a:solidFill>
              </a:rPr>
              <a:t>Федеральный закон от  21 июля 2014 г. № 212-ФЗ «Об основах общественного контроля в Российской Федерации»;</a:t>
            </a:r>
            <a:endParaRPr lang="ru-RU" sz="5500" dirty="0">
              <a:solidFill>
                <a:srgbClr val="0070C0"/>
              </a:solidFill>
            </a:endParaRPr>
          </a:p>
          <a:p>
            <a:r>
              <a:rPr lang="ru-RU" sz="5500" dirty="0" smtClean="0">
                <a:solidFill>
                  <a:srgbClr val="0070C0"/>
                </a:solidFill>
              </a:rPr>
              <a:t>Указ </a:t>
            </a:r>
            <a:r>
              <a:rPr lang="ru-RU" sz="5500" dirty="0">
                <a:solidFill>
                  <a:srgbClr val="0070C0"/>
                </a:solidFill>
              </a:rPr>
              <a:t>Президента Российской Федерации от 7 мая  2012 года № 597 «О мероприятиях по реализации государственной социальной политики</a:t>
            </a:r>
            <a:r>
              <a:rPr lang="ru-RU" sz="5500" dirty="0" smtClean="0">
                <a:solidFill>
                  <a:srgbClr val="0070C0"/>
                </a:solidFill>
              </a:rPr>
              <a:t>»;</a:t>
            </a:r>
          </a:p>
          <a:p>
            <a:r>
              <a:rPr lang="ru-RU" sz="5500" dirty="0" smtClean="0">
                <a:solidFill>
                  <a:srgbClr val="0070C0"/>
                </a:solidFill>
              </a:rPr>
              <a:t>постановление </a:t>
            </a:r>
            <a:r>
              <a:rPr lang="ru-RU" sz="5500" dirty="0">
                <a:solidFill>
                  <a:srgbClr val="0070C0"/>
                </a:solidFill>
              </a:rPr>
              <a:t>Правительства Российской Федерации от 30 марта 2013 года № 286 «О формировании независимой системы оценки качества работы организаций, оказывающих социальные </a:t>
            </a:r>
            <a:r>
              <a:rPr lang="ru-RU" sz="5500" dirty="0" smtClean="0">
                <a:solidFill>
                  <a:srgbClr val="0070C0"/>
                </a:solidFill>
              </a:rPr>
              <a:t>услуги»;</a:t>
            </a:r>
            <a:endParaRPr lang="ru-RU" sz="5500" dirty="0">
              <a:solidFill>
                <a:srgbClr val="0070C0"/>
              </a:solidFill>
            </a:endParaRPr>
          </a:p>
          <a:p>
            <a:r>
              <a:rPr lang="ru-RU" sz="5500" dirty="0" smtClean="0">
                <a:solidFill>
                  <a:srgbClr val="0070C0"/>
                </a:solidFill>
              </a:rPr>
              <a:t>постановление Правительства </a:t>
            </a:r>
            <a:r>
              <a:rPr lang="ru-RU" sz="5500" dirty="0">
                <a:solidFill>
                  <a:srgbClr val="0070C0"/>
                </a:solidFill>
              </a:rPr>
              <a:t>Российской Федерации от 10 июля 2013 г. N 582 </a:t>
            </a:r>
            <a:r>
              <a:rPr lang="ru-RU" sz="5500" dirty="0" smtClean="0">
                <a:solidFill>
                  <a:srgbClr val="0070C0"/>
                </a:solidFill>
              </a:rPr>
              <a:t>«Об </a:t>
            </a:r>
            <a:r>
              <a:rPr lang="ru-RU" sz="5500" dirty="0">
                <a:solidFill>
                  <a:srgbClr val="0070C0"/>
                </a:solidFill>
              </a:rPr>
              <a:t>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</a:t>
            </a:r>
            <a:r>
              <a:rPr lang="ru-RU" sz="5500" dirty="0" smtClean="0">
                <a:solidFill>
                  <a:srgbClr val="0070C0"/>
                </a:solidFill>
              </a:rPr>
              <a:t>организации»;</a:t>
            </a:r>
            <a:endParaRPr lang="ru-RU" sz="5500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Нормативные правовые основания  НОКО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постановление Правительства Российской Федерации от 5 августа 2013 г. N 662 «Об осуществлении мониторинга системы образования»;</a:t>
            </a:r>
          </a:p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распоряжение  Правительства Российской Федерации от 30 марта 2013 г. N 487-р «О плане мероприятий по формированию независимой системы оценки качества работы организаций, оказывающих социальные услуги, на 2013 - 2015 годы»;</a:t>
            </a:r>
          </a:p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Государственная программа Российской Федерации «Развитие образования» на 2013 - 2020 годы, утвержденная распоряжением Правительства Российской Федерации от 15 мая 2013 г. N 792-р;</a:t>
            </a:r>
          </a:p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приказ </a:t>
            </a:r>
            <a:r>
              <a:rPr lang="ru-RU" sz="6200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6200" dirty="0" smtClean="0">
                <a:solidFill>
                  <a:srgbClr val="0070C0"/>
                </a:solidFill>
              </a:rPr>
              <a:t> России от 14 июня 2013 г. N 462 «Об утверждении порядка проведения </a:t>
            </a:r>
            <a:r>
              <a:rPr lang="ru-RU" sz="6200" dirty="0" err="1" smtClean="0">
                <a:solidFill>
                  <a:srgbClr val="0070C0"/>
                </a:solidFill>
              </a:rPr>
              <a:t>самообследования</a:t>
            </a:r>
            <a:r>
              <a:rPr lang="ru-RU" sz="6200" dirty="0" smtClean="0">
                <a:solidFill>
                  <a:srgbClr val="0070C0"/>
                </a:solidFill>
              </a:rPr>
              <a:t> образовательной организации»;</a:t>
            </a:r>
          </a:p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приказ  </a:t>
            </a:r>
            <a:r>
              <a:rPr lang="ru-RU" sz="6200" dirty="0" err="1" smtClean="0">
                <a:solidFill>
                  <a:srgbClr val="0070C0"/>
                </a:solidFill>
              </a:rPr>
              <a:t>Рособрнадзора</a:t>
            </a:r>
            <a:r>
              <a:rPr lang="ru-RU" sz="6200" dirty="0" smtClean="0">
                <a:solidFill>
                  <a:srgbClr val="0070C0"/>
                </a:solidFill>
              </a:rPr>
              <a:t> от 29 мая 2014 г. № 785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информации»;</a:t>
            </a:r>
          </a:p>
          <a:p>
            <a:pPr algn="just"/>
            <a:r>
              <a:rPr lang="ru-RU" sz="6200" dirty="0" smtClean="0">
                <a:solidFill>
                  <a:srgbClr val="0070C0"/>
                </a:solidFill>
              </a:rPr>
              <a:t>приказ </a:t>
            </a:r>
            <a:r>
              <a:rPr lang="ru-RU" sz="6200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6200" dirty="0" smtClean="0">
                <a:solidFill>
                  <a:srgbClr val="0070C0"/>
                </a:solidFill>
              </a:rPr>
              <a:t> России  от 5 декабря 2014 г. N 1547 «Показатели, характеризующие общие критерии оценки качества образовательной деятельности  организаций, осуществляющих образовательную деятельность».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ФЗ «Об образовании в РФ»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401080" cy="439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Инструктивно-методические материалы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7030A0"/>
                </a:solidFill>
              </a:rPr>
              <a:t>письмо </a:t>
            </a:r>
            <a:r>
              <a:rPr lang="ru-RU" dirty="0" err="1">
                <a:solidFill>
                  <a:srgbClr val="7030A0"/>
                </a:solidFill>
              </a:rPr>
              <a:t>Минобрнауки</a:t>
            </a:r>
            <a:r>
              <a:rPr lang="ru-RU" dirty="0">
                <a:solidFill>
                  <a:srgbClr val="7030A0"/>
                </a:solidFill>
              </a:rPr>
              <a:t> России от 28 октября 2010 г. N 13-312 </a:t>
            </a:r>
            <a:r>
              <a:rPr lang="ru-RU" dirty="0" smtClean="0">
                <a:solidFill>
                  <a:srgbClr val="7030A0"/>
                </a:solidFill>
              </a:rPr>
              <a:t>«О </a:t>
            </a:r>
            <a:r>
              <a:rPr lang="ru-RU" dirty="0">
                <a:solidFill>
                  <a:srgbClr val="7030A0"/>
                </a:solidFill>
              </a:rPr>
              <a:t>подготовке публичных </a:t>
            </a:r>
            <a:r>
              <a:rPr lang="ru-RU" dirty="0" smtClean="0">
                <a:solidFill>
                  <a:srgbClr val="7030A0"/>
                </a:solidFill>
              </a:rPr>
              <a:t>докладов», </a:t>
            </a:r>
            <a:endParaRPr lang="ru-RU" dirty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методические </a:t>
            </a:r>
            <a:r>
              <a:rPr lang="ru-RU" dirty="0">
                <a:solidFill>
                  <a:srgbClr val="7030A0"/>
                </a:solidFill>
              </a:rPr>
              <a:t>рекомендации </a:t>
            </a:r>
            <a:r>
              <a:rPr lang="ru-RU" dirty="0" err="1" smtClean="0">
                <a:solidFill>
                  <a:srgbClr val="7030A0"/>
                </a:solidFill>
              </a:rPr>
              <a:t>Минобрнауки</a:t>
            </a:r>
            <a:r>
              <a:rPr lang="ru-RU" dirty="0" smtClean="0">
                <a:solidFill>
                  <a:srgbClr val="7030A0"/>
                </a:solidFill>
              </a:rPr>
              <a:t> России по </a:t>
            </a:r>
            <a:r>
              <a:rPr lang="ru-RU" dirty="0">
                <a:solidFill>
                  <a:srgbClr val="7030A0"/>
                </a:solidFill>
              </a:rPr>
              <a:t>проведению независимой системы оценки качества работы образовательных </a:t>
            </a:r>
            <a:r>
              <a:rPr lang="ru-RU" dirty="0" smtClean="0">
                <a:solidFill>
                  <a:srgbClr val="7030A0"/>
                </a:solidFill>
              </a:rPr>
              <a:t>организаций от 14.10.2013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методические </a:t>
            </a:r>
            <a:r>
              <a:rPr lang="ru-RU" dirty="0">
                <a:solidFill>
                  <a:srgbClr val="7030A0"/>
                </a:solidFill>
              </a:rPr>
              <a:t>рекомендации </a:t>
            </a:r>
            <a:r>
              <a:rPr lang="ru-RU" dirty="0" err="1">
                <a:solidFill>
                  <a:srgbClr val="7030A0"/>
                </a:solidFill>
              </a:rPr>
              <a:t>Минобрнауки</a:t>
            </a:r>
            <a:r>
              <a:rPr lang="ru-RU" dirty="0">
                <a:solidFill>
                  <a:srgbClr val="7030A0"/>
                </a:solidFill>
              </a:rPr>
              <a:t> России по проведению независимой оценки качества образовательной деятельности организаций, осуществляющих образовательную деятельность, утвержденные Заместителем Министра образования и науки Российской Федерации А.Б. </a:t>
            </a:r>
            <a:r>
              <a:rPr lang="ru-RU" dirty="0" err="1">
                <a:solidFill>
                  <a:srgbClr val="7030A0"/>
                </a:solidFill>
              </a:rPr>
              <a:t>Повалко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01.04.2015;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методические рекомендации </a:t>
            </a:r>
            <a:r>
              <a:rPr lang="ru-RU" dirty="0" err="1" smtClean="0">
                <a:solidFill>
                  <a:srgbClr val="7030A0"/>
                </a:solidFill>
              </a:rPr>
              <a:t>Минобрнауки</a:t>
            </a:r>
            <a:r>
              <a:rPr lang="ru-RU" dirty="0" smtClean="0">
                <a:solidFill>
                  <a:srgbClr val="7030A0"/>
                </a:solidFill>
              </a:rPr>
              <a:t> России по развитию государственно-общественного управления образованием в субъектах Российской Федерации (2015 г.).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понятия и подходы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472518" cy="476886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Качество </a:t>
            </a:r>
            <a:r>
              <a:rPr lang="ru-RU" sz="2400" b="1" dirty="0">
                <a:solidFill>
                  <a:srgbClr val="0070C0"/>
                </a:solidFill>
              </a:rPr>
              <a:t>образования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</a:t>
            </a:r>
            <a:r>
              <a:rPr lang="ru-RU" sz="2400" dirty="0">
                <a:solidFill>
                  <a:srgbClr val="0070C0"/>
                </a:solidFill>
              </a:rPr>
              <a:t>комплексная характеристика образовательной деятельности и подготовки обучающихся, выражающая </a:t>
            </a:r>
            <a:r>
              <a:rPr lang="ru-RU" sz="2400" b="1" dirty="0">
                <a:solidFill>
                  <a:srgbClr val="0070C0"/>
                </a:solidFill>
              </a:rPr>
              <a:t>степень их соответствия федеральным государственным образовательным стандартам </a:t>
            </a:r>
            <a:r>
              <a:rPr lang="ru-RU" sz="2400" dirty="0">
                <a:solidFill>
                  <a:srgbClr val="0070C0"/>
                </a:solidFill>
              </a:rPr>
              <a:t>и (или) </a:t>
            </a:r>
            <a:r>
              <a:rPr lang="ru-RU" sz="2400" b="1" dirty="0">
                <a:solidFill>
                  <a:srgbClr val="0070C0"/>
                </a:solidFill>
              </a:rPr>
              <a:t>потребностям физического или юридического лица</a:t>
            </a:r>
            <a:r>
              <a:rPr lang="ru-RU" sz="2400" dirty="0">
                <a:solidFill>
                  <a:srgbClr val="0070C0"/>
                </a:solidFill>
              </a:rPr>
              <a:t>, в интересах которого осуществляется образовательная деятельность, в том числе степень достижения планируемых результатов образовательной </a:t>
            </a:r>
            <a:r>
              <a:rPr lang="ru-RU" sz="2400" dirty="0" smtClean="0">
                <a:solidFill>
                  <a:srgbClr val="0070C0"/>
                </a:solidFill>
              </a:rPr>
              <a:t>программы. </a:t>
            </a:r>
          </a:p>
          <a:p>
            <a:pPr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Оценка качества </a:t>
            </a:r>
            <a:r>
              <a:rPr lang="ru-RU" sz="2400" b="1" dirty="0" smtClean="0">
                <a:solidFill>
                  <a:srgbClr val="0070C0"/>
                </a:solidFill>
              </a:rPr>
              <a:t>образования </a:t>
            </a:r>
            <a:r>
              <a:rPr lang="ru-RU" sz="2400" dirty="0" smtClean="0">
                <a:solidFill>
                  <a:srgbClr val="0070C0"/>
                </a:solidFill>
              </a:rPr>
              <a:t>подразумевает </a:t>
            </a:r>
            <a:r>
              <a:rPr lang="ru-RU" sz="2400" dirty="0">
                <a:solidFill>
                  <a:srgbClr val="0070C0"/>
                </a:solidFill>
              </a:rPr>
              <a:t>оценку образовательных организаций, муниципальных образовательных систем, образовательных программ, индивидуальных образовательных достижений и деятельности педагогических работников с учётом таких компонентов качества как </a:t>
            </a:r>
            <a:r>
              <a:rPr lang="ru-RU" sz="2400" b="1" u="sng" dirty="0">
                <a:solidFill>
                  <a:srgbClr val="0070C0"/>
                </a:solidFill>
              </a:rPr>
              <a:t>условия, процессы и </a:t>
            </a:r>
            <a:r>
              <a:rPr lang="ru-RU" sz="2400" b="1" u="sng" dirty="0" smtClean="0">
                <a:solidFill>
                  <a:srgbClr val="0070C0"/>
                </a:solidFill>
              </a:rPr>
              <a:t>результаты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понятия и подходы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7030A0"/>
                </a:solidFill>
              </a:rPr>
              <a:t>Независимая оценка качества образования</a:t>
            </a:r>
            <a:r>
              <a:rPr lang="ru-RU" sz="2400" dirty="0">
                <a:solidFill>
                  <a:srgbClr val="7030A0"/>
                </a:solidFill>
              </a:rPr>
              <a:t> направлена на   получение сведений  об  образовательной  деятельности,  о   качестве     подготовки обучающихся и реализации образовательных </a:t>
            </a:r>
            <a:r>
              <a:rPr lang="ru-RU" sz="2400" dirty="0" smtClean="0">
                <a:solidFill>
                  <a:srgbClr val="7030A0"/>
                </a:solidFill>
              </a:rPr>
              <a:t>программ.</a:t>
            </a:r>
          </a:p>
          <a:p>
            <a:pPr>
              <a:buNone/>
            </a:pPr>
            <a:endParaRPr lang="ru-RU" sz="2400" dirty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Основной подход НОКО – </a:t>
            </a:r>
            <a:r>
              <a:rPr lang="ru-RU" sz="2400" dirty="0" smtClean="0">
                <a:solidFill>
                  <a:srgbClr val="7030A0"/>
                </a:solidFill>
              </a:rPr>
              <a:t>программно-целевой подход в управлении.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Объекты НОКО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358246" cy="512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1135</Words>
  <Application>Microsoft Office PowerPoint</Application>
  <PresentationFormat>Экран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Система  независимой оценки качества образования  на муниципальном уровне</vt:lpstr>
      <vt:lpstr>Слайд 2</vt:lpstr>
      <vt:lpstr>Нормативные правовые основания  НОКО</vt:lpstr>
      <vt:lpstr>Нормативные правовые основания  НОКО</vt:lpstr>
      <vt:lpstr>ФЗ «Об образовании в РФ»</vt:lpstr>
      <vt:lpstr>Инструктивно-методические материалы </vt:lpstr>
      <vt:lpstr>Основные понятия и подходы</vt:lpstr>
      <vt:lpstr>Основные понятия и подходы</vt:lpstr>
      <vt:lpstr>Объекты НОКО</vt:lpstr>
      <vt:lpstr>НОКО (ст. 95.2 ФЗ-273)</vt:lpstr>
      <vt:lpstr>Критерии НОКОД</vt:lpstr>
      <vt:lpstr>Показатели НОКОД  (приказ Минобрнауки России от 5.12.2014 № 1547)</vt:lpstr>
      <vt:lpstr>Цель НОКОД</vt:lpstr>
      <vt:lpstr>Функции НОКОД</vt:lpstr>
      <vt:lpstr>Периодичность НОКОД</vt:lpstr>
      <vt:lpstr>Организация НОКОД</vt:lpstr>
      <vt:lpstr>Полномочия общественного совета</vt:lpstr>
      <vt:lpstr>Слайд 18</vt:lpstr>
      <vt:lpstr>Слайд 19</vt:lpstr>
      <vt:lpstr>Слайд 20</vt:lpstr>
      <vt:lpstr>Организация НОКОД</vt:lpstr>
      <vt:lpstr>Виды работ, которые могут входить в техническое задание для оператора</vt:lpstr>
      <vt:lpstr>Организация НОКОД</vt:lpstr>
      <vt:lpstr>Организация НОКОД</vt:lpstr>
      <vt:lpstr>Организация НОКОД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муниципальной системы независимой оценки качества образования</dc:title>
  <dc:creator>Сергей</dc:creator>
  <cp:lastModifiedBy>Home</cp:lastModifiedBy>
  <cp:revision>19</cp:revision>
  <dcterms:created xsi:type="dcterms:W3CDTF">2017-04-06T01:22:41Z</dcterms:created>
  <dcterms:modified xsi:type="dcterms:W3CDTF">2017-04-13T08:40:47Z</dcterms:modified>
</cp:coreProperties>
</file>