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8"/>
  </p:notesMasterIdLst>
  <p:sldIdLst>
    <p:sldId id="256" r:id="rId2"/>
    <p:sldId id="359" r:id="rId3"/>
    <p:sldId id="361" r:id="rId4"/>
    <p:sldId id="316" r:id="rId5"/>
    <p:sldId id="264" r:id="rId6"/>
    <p:sldId id="350" r:id="rId7"/>
    <p:sldId id="351" r:id="rId8"/>
    <p:sldId id="352" r:id="rId9"/>
    <p:sldId id="353" r:id="rId10"/>
    <p:sldId id="336" r:id="rId11"/>
    <p:sldId id="362" r:id="rId12"/>
    <p:sldId id="355" r:id="rId13"/>
    <p:sldId id="360" r:id="rId14"/>
    <p:sldId id="354" r:id="rId15"/>
    <p:sldId id="357" r:id="rId16"/>
    <p:sldId id="358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3829787234042673E-2"/>
          <c:w val="0.64722134733158565"/>
          <c:h val="0.8368794326241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3.2342665500145883E-2"/>
                  <c:y val="3.416457251354219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0456474190726403E-2"/>
                  <c:y val="7.6238342547607094E-3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3.1028579760863272E-2"/>
                  <c:y val="8.687943262411350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latin typeface="+mn-lt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Дети</c:v>
                </c:pt>
                <c:pt idx="1">
                  <c:v>Гражданин России</c:v>
                </c:pt>
                <c:pt idx="2">
                  <c:v>Россиянин</c:v>
                </c:pt>
                <c:pt idx="3">
                  <c:v>Житель г. Ярцево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870282881306565"/>
          <c:y val="0.23275004188306281"/>
          <c:w val="0.31018606007582489"/>
          <c:h val="0.64088289495727924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190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3829787234042562E-2"/>
          <c:w val="0.64722134733158565"/>
          <c:h val="0.8368794326241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7.678710994459037E-2"/>
                  <c:y val="-1.9026916848159939E-2"/>
                </c:manualLayout>
              </c:layout>
              <c:showVal val="1"/>
            </c:dLbl>
            <c:dLbl>
              <c:idx val="2"/>
              <c:layout>
                <c:manualLayout>
                  <c:x val="2.1567658209390477E-2"/>
                  <c:y val="4.0777349639805694E-3"/>
                </c:manualLayout>
              </c:layout>
              <c:showVal val="1"/>
            </c:dLbl>
            <c:dLbl>
              <c:idx val="3"/>
              <c:layout>
                <c:manualLayout>
                  <c:x val="4.2139690871974333E-2"/>
                  <c:y val="6.5602836879432733E-2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Дети</c:v>
                </c:pt>
                <c:pt idx="1">
                  <c:v>Гражданин России</c:v>
                </c:pt>
                <c:pt idx="2">
                  <c:v>Русский</c:v>
                </c:pt>
                <c:pt idx="3">
                  <c:v>Житель г. Ярцево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13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870282881306565"/>
          <c:y val="0.23275004188306281"/>
          <c:w val="0.31018606007582489"/>
          <c:h val="0.64088289495727924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190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3829787234042562E-2"/>
          <c:w val="0.64722134733158598"/>
          <c:h val="0.836879432624117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1"/>
              <c:layout>
                <c:manualLayout>
                  <c:x val="6.7527850685331001E-2"/>
                  <c:y val="-0.15023259060702548"/>
                </c:manualLayout>
              </c:layout>
              <c:showVal val="1"/>
            </c:dLbl>
            <c:dLbl>
              <c:idx val="2"/>
              <c:layout>
                <c:manualLayout>
                  <c:x val="7.3419510061242393E-2"/>
                  <c:y val="3.2446529290221703E-2"/>
                </c:manualLayout>
              </c:layout>
              <c:showVal val="1"/>
            </c:dLbl>
            <c:dLbl>
              <c:idx val="3"/>
              <c:layout>
                <c:manualLayout>
                  <c:x val="8.473228346456696E-2"/>
                  <c:y val="2.3049645390070952E-2"/>
                </c:manualLayout>
              </c:layout>
              <c:showVal val="1"/>
            </c:dLbl>
            <c:dLbl>
              <c:idx val="4"/>
              <c:layout>
                <c:manualLayout>
                  <c:x val="-4.3961286089238903E-2"/>
                  <c:y val="4.4326241134751906E-2"/>
                </c:manualLayout>
              </c:layout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Дети</c:v>
                </c:pt>
                <c:pt idx="1">
                  <c:v>Гражданин России</c:v>
                </c:pt>
                <c:pt idx="2">
                  <c:v>Русский</c:v>
                </c:pt>
                <c:pt idx="3">
                  <c:v>Житель г. Ярцево</c:v>
                </c:pt>
                <c:pt idx="4">
                  <c:v>Патриот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870282881306565"/>
          <c:y val="0.23275004188306286"/>
          <c:w val="0.31018606007582511"/>
          <c:h val="0.64088289495727924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190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100</c:v>
                </c:pt>
              </c:numCache>
            </c:numRef>
          </c:val>
        </c:ser>
      </c:pie3DChart>
    </c:plotArea>
    <c:plotVisOnly val="1"/>
  </c:chart>
  <c:spPr>
    <a:ln w="22225">
      <a:solidFill>
        <a:srgbClr val="8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6C7BD8-E44D-4422-8FB6-E8D86A660618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31CA1E-9EB9-4ED2-A375-72076F681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1CA1E-9EB9-4ED2-A375-72076F6812F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090F-D10E-4C87-B676-10E2A5EB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0CCB-1738-4E4D-B832-086255778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02354-714D-496E-95C2-2831EF8C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7836-9C52-49B4-991C-752B41E7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A607-49A4-4CB2-AF62-C347EA06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675C-F0B6-4E30-A32D-82EC32BB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1F93-627C-4344-A841-CE4C5F90A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FB53-342A-41F8-8B67-F7AC45FED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1F1DB-6F49-4850-8239-3B0407B9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1895-B9F0-4A77-BF4E-488A733A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1783-3915-4A3F-AAD4-94791BC79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5128" name="Picture 2" descr="Expbanna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9C1B9B-4846-4572-B00B-C5B9658E8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239000" cy="25146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Candara" pitchFamily="34" charset="0"/>
              </a:rPr>
              <a:t>Актуальность  и важность патриотического воспитания  в школе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447800" y="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00000"/>
                </a:solidFill>
                <a:latin typeface="Candara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400" b="1" i="1">
                <a:solidFill>
                  <a:srgbClr val="800000"/>
                </a:solidFill>
                <a:latin typeface="Candara" pitchFamily="34" charset="0"/>
              </a:rPr>
              <a:t>Ярцевская средняя школа № 10 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667000" y="51054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Candara" pitchFamily="34" charset="0"/>
              </a:rPr>
              <a:t>Учитель  истории и обществознания</a:t>
            </a:r>
          </a:p>
          <a:p>
            <a:pPr algn="ctr"/>
            <a:r>
              <a:rPr lang="ru-RU" sz="2000" b="1">
                <a:solidFill>
                  <a:srgbClr val="800000"/>
                </a:solidFill>
                <a:latin typeface="Candara" pitchFamily="34" charset="0"/>
              </a:rPr>
              <a:t>Жукова Е.Б.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828800" y="17526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Arial" charset="0"/>
              </a:rPr>
              <a:t>«К патриотизму нельзя только призывать, его нужно заботливо воспитывать – воспитывать любовь к родным местам …»</a:t>
            </a:r>
          </a:p>
          <a:p>
            <a:r>
              <a:rPr lang="ru-RU" sz="2400">
                <a:latin typeface="Arial" charset="0"/>
              </a:rPr>
              <a:t>Д.С. Лихачев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стория России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7267384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447800" y="1524000"/>
            <a:ext cx="701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charset="0"/>
              </a:rPr>
              <a:t>«Между патриотизмом и национализмом глубокое различие. В первом — любовь к своей стране, во втором — ненависть ко всем другим.»</a:t>
            </a:r>
            <a:endParaRPr lang="ru-RU" sz="2400" b="1" i="1" dirty="0">
              <a:latin typeface="Arial" charset="0"/>
            </a:endParaRPr>
          </a:p>
          <a:p>
            <a:r>
              <a:rPr lang="ru-RU" sz="2400" dirty="0">
                <a:latin typeface="Arial" charset="0"/>
              </a:rPr>
              <a:t>Д.С. Лихачев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YE 2015 Europe and Africa Photo Galle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351278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381000"/>
            <a:ext cx="7920000" cy="783193"/>
          </a:xfrm>
          <a:prstGeom prst="roundRect">
            <a:avLst>
              <a:gd name="adj" fmla="val 1773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1945 году 57% европейцев  считали, что СССР сыграл наибольшую роль в Победе над нацизмом.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0600" y="1295400"/>
            <a:ext cx="7920000" cy="1804749"/>
          </a:xfrm>
          <a:prstGeom prst="roundRect">
            <a:avLst>
              <a:gd name="adj" fmla="val 1773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2016 году 50% жителей Америки, Франции, Германии, Великобритании уверены, что ключевую роль в победе над нацизмом во Второй мировой войне сыграли США, и лишь 14% всё еще считают, что решающая  роль принадлежит СССР. </a:t>
            </a:r>
          </a:p>
        </p:txBody>
      </p:sp>
      <p:pic>
        <p:nvPicPr>
          <p:cNvPr id="4" name="Picture 3" descr="Картинки по запросу выиграли сша в первой мировой войне"/>
          <p:cNvPicPr>
            <a:picLocks noChangeAspect="1" noChangeArrowheads="1"/>
          </p:cNvPicPr>
          <p:nvPr/>
        </p:nvPicPr>
        <p:blipFill>
          <a:blip r:embed="rId2"/>
          <a:srcRect l="20800" t="29840" r="21650" b="13322"/>
          <a:stretch>
            <a:fillRect/>
          </a:stretch>
        </p:blipFill>
        <p:spPr bwMode="auto">
          <a:xfrm>
            <a:off x="2514600" y="3200400"/>
            <a:ext cx="4795800" cy="2666666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295400" y="990600"/>
            <a:ext cx="716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charset="0"/>
              </a:rPr>
              <a:t>«Кто же выиграл Вторую мировую войну?... Ну, разумеется, выиграл самый сильный. А кто был самый сильный? Разумеется, США – половина мирового ВВП, однако! На этом фоне просто смешны те, кто утверждает, что войну выиграл СССР»</a:t>
            </a:r>
            <a:endParaRPr lang="ru-RU" sz="2400" b="1" i="1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295400" y="20574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charset="0"/>
              </a:rPr>
              <a:t>«Хочешь победить врага – воспитай его детей»</a:t>
            </a:r>
          </a:p>
          <a:p>
            <a:r>
              <a:rPr lang="ru-RU" sz="2400" dirty="0" smtClean="0">
                <a:latin typeface="Arial" charset="0"/>
              </a:rPr>
              <a:t>Восточная мудрость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&quot;Лидеры России&quot; искали Национальную идею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1219200" y="1219200"/>
            <a:ext cx="714375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крытие выставки детских рисунков «Россия - родина моя» 2019, Киржачский  район — дата и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143000" y="762000"/>
            <a:ext cx="7239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Цель воспитания и социализации обучающихся: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поддержка </a:t>
            </a:r>
            <a:r>
              <a:rPr lang="ru-RU" sz="2400" b="1" i="1" dirty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становления  и развития гражданина России, принимающего судьбу Отечества как свою личную, осознающего ответственность за настоящее и будущее своей страны.</a:t>
            </a:r>
          </a:p>
          <a:p>
            <a:pPr eaLnBrk="0" hangingPunct="0"/>
            <a:r>
              <a:rPr lang="ru-RU" sz="2400" b="1" dirty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(ФГОС)</a:t>
            </a:r>
            <a:endParaRPr lang="ru-RU" sz="2400" i="1" dirty="0"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219200" y="1219200"/>
            <a:ext cx="7467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dirty="0">
                <a:latin typeface="Arial" charset="0"/>
              </a:rPr>
              <a:t>Гражданская </a:t>
            </a:r>
            <a:r>
              <a:rPr lang="ru-RU" sz="2800" b="1" i="1" dirty="0" smtClean="0">
                <a:latin typeface="Arial" charset="0"/>
              </a:rPr>
              <a:t>самоидентификация  </a:t>
            </a:r>
            <a:r>
              <a:rPr lang="ru-RU" sz="2800" dirty="0" smtClean="0">
                <a:latin typeface="Arial" charset="0"/>
              </a:rPr>
              <a:t>— </a:t>
            </a:r>
            <a:endParaRPr lang="ru-RU" sz="2800" dirty="0">
              <a:latin typeface="Arial" charset="0"/>
            </a:endParaRPr>
          </a:p>
          <a:p>
            <a:pPr algn="just"/>
            <a:r>
              <a:rPr lang="ru-RU" sz="2800" dirty="0">
                <a:latin typeface="Arial" charset="0"/>
              </a:rPr>
              <a:t>осознание принадлежности к сообществу граждан того или иного государства, имеющее для индивида значимый смысл.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124200" y="533400"/>
            <a:ext cx="4044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5 </a:t>
            </a:r>
            <a:r>
              <a:rPr lang="ru-RU" sz="2800" b="1" dirty="0">
                <a:latin typeface="Arial" charset="0"/>
              </a:rPr>
              <a:t>класс </a:t>
            </a:r>
            <a:r>
              <a:rPr lang="ru-RU" sz="2400" dirty="0" smtClean="0">
                <a:latin typeface="Arial" charset="0"/>
              </a:rPr>
              <a:t>(43 опрошенных)</a:t>
            </a:r>
            <a:endParaRPr lang="ru-RU" sz="2400" dirty="0">
              <a:latin typeface="Arial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752600"/>
          <a:ext cx="685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0" y="1752600"/>
          <a:ext cx="685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124200" y="533400"/>
            <a:ext cx="4044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8 </a:t>
            </a:r>
            <a:r>
              <a:rPr lang="ru-RU" sz="2800" b="1" dirty="0">
                <a:latin typeface="Arial" charset="0"/>
              </a:rPr>
              <a:t>класс </a:t>
            </a:r>
            <a:r>
              <a:rPr lang="ru-RU" sz="2400" dirty="0" smtClean="0">
                <a:latin typeface="Arial" charset="0"/>
              </a:rPr>
              <a:t>(45 опрошенных)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0" y="1752600"/>
          <a:ext cx="685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124200" y="533400"/>
            <a:ext cx="4477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9 класс </a:t>
            </a:r>
            <a:r>
              <a:rPr lang="ru-RU" sz="2800" dirty="0" smtClean="0">
                <a:latin typeface="Arial" charset="0"/>
              </a:rPr>
              <a:t>(51 опрошенный)</a:t>
            </a: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371600" y="762000"/>
            <a:ext cx="7360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charset="0"/>
              </a:rPr>
              <a:t>Гражданская </a:t>
            </a:r>
            <a:r>
              <a:rPr lang="ru-RU" sz="2800" b="1" dirty="0" smtClean="0">
                <a:latin typeface="Arial" charset="0"/>
              </a:rPr>
              <a:t>самоидентификация (28%)</a:t>
            </a:r>
            <a:endParaRPr lang="ru-RU" sz="2400" dirty="0">
              <a:latin typeface="Arial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905000" y="1371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2209800"/>
            <a:ext cx="785793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09800"/>
            <a:ext cx="585417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39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1994</TotalTime>
  <Words>277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Актуальность  и важность патриотического воспитания  в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общество</dc:title>
  <dc:creator>elior</dc:creator>
  <cp:lastModifiedBy>User</cp:lastModifiedBy>
  <cp:revision>242</cp:revision>
  <dcterms:created xsi:type="dcterms:W3CDTF">2006-03-14T12:25:36Z</dcterms:created>
  <dcterms:modified xsi:type="dcterms:W3CDTF">2020-12-07T11:31:24Z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TC010690171049</vt:lpwstr>
  </property>
</Properties>
</file>